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6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7" r:id="rId10"/>
    <p:sldId id="272" r:id="rId11"/>
    <p:sldId id="273" r:id="rId12"/>
    <p:sldId id="284" r:id="rId13"/>
    <p:sldId id="289" r:id="rId14"/>
    <p:sldId id="277" r:id="rId15"/>
    <p:sldId id="276" r:id="rId16"/>
    <p:sldId id="290" r:id="rId17"/>
    <p:sldId id="283" r:id="rId18"/>
    <p:sldId id="279" r:id="rId19"/>
    <p:sldId id="291" r:id="rId20"/>
    <p:sldId id="281" r:id="rId21"/>
    <p:sldId id="285" r:id="rId22"/>
    <p:sldId id="286" r:id="rId23"/>
    <p:sldId id="287" r:id="rId24"/>
    <p:sldId id="288" r:id="rId2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4C9B9-E30A-4BBD-96FE-8C63A06CD9C7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9FC6CB-E2E2-40AF-8E3F-EE8207B89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073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FC6CB-E2E2-40AF-8E3F-EE8207B899DC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6094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4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265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1403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3754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7764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883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6588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1240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935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215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556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401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5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80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452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3578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53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8CFC623-FC9C-41CC-B344-7C643634563A}" type="datetimeFigureOut">
              <a:rPr lang="pl-PL" smtClean="0"/>
              <a:t>2019-05-22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4500473-21CA-4F47-848D-BF6346B99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139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51692" y="1122363"/>
            <a:ext cx="10216308" cy="2387600"/>
          </a:xfrm>
        </p:spPr>
        <p:txBody>
          <a:bodyPr/>
          <a:lstStyle/>
          <a:p>
            <a:r>
              <a:rPr lang="pl-P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Polityka publikowania osiągnięć naukowych</a:t>
            </a:r>
            <a:endParaRPr lang="pl-PL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podstawowe zasady w świetle 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rozporządzenia Ministra Nauki i Szkolnictwa Wyższego w sprawie ewaluacji jakości działalności naukowej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42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1692" y="1709738"/>
            <a:ext cx="10895758" cy="2852737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PUNKTACJA ARTYKUŁU W CZASOPIŚMIE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297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042950"/>
              </p:ext>
            </p:extLst>
          </p:nvPr>
        </p:nvGraphicFramePr>
        <p:xfrm>
          <a:off x="1954881" y="1366091"/>
          <a:ext cx="8128000" cy="3629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431516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Rodzaj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publikacji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Czasopismo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punktów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83217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Artykuł naukowy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listy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tyle, ile ma czasopismo umieszczone na liście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Czasopisma z listy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będą mieć nie mniej niż 20 pkt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83217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Artykuł recenzyjny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listy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 punktów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czasopisma umieszczonego na liście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1516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Artykuł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naukowy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Spoza listy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pkt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30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68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Punktacja artykułów </a:t>
            </a:r>
            <a:r>
              <a:rPr lang="pl-PL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wieloautorskich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92323207"/>
              </p:ext>
            </p:extLst>
          </p:nvPr>
        </p:nvGraphicFramePr>
        <p:xfrm>
          <a:off x="828101" y="1872867"/>
          <a:ext cx="10515600" cy="4387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740628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Book Antiqua" panose="02040602050305030304" pitchFamily="18" charset="0"/>
                        </a:rPr>
                        <a:t>Rodzaj publikacji</a:t>
                      </a:r>
                      <a:endParaRPr lang="pl-PL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Book Antiqua" panose="02040602050305030304" pitchFamily="18" charset="0"/>
                        </a:rPr>
                        <a:t>Czasopismo</a:t>
                      </a:r>
                      <a:endParaRPr lang="pl-PL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Przeliczeniowa wartość punktowa publikacji </a:t>
                      </a:r>
                      <a:r>
                        <a:rPr lang="pl-PL" sz="1800" b="0" i="0" u="none" strike="noStrike" kern="1200" baseline="0" dirty="0" err="1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wieloautorskiej</a:t>
                      </a:r>
                      <a:r>
                        <a:rPr lang="pl-PL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l-PL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</a:tr>
              <a:tr h="1375451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Artykuł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naukowy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Czasopismo z listy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liczbie punktów 200, 140,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100</a:t>
                      </a:r>
                    </a:p>
                    <a:p>
                      <a:pPr algn="just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Tyle ile punktów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 czasopismo niezależnie od liczby Autorów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1027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Artykuł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naukowy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Czasopismo z listy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liczbie punktów 70, 40</a:t>
                      </a:r>
                    </a:p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√k/m, ale nie mniej niż 10% punktów przyznawanych za autorstwo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Gdzie:</a:t>
                      </a:r>
                    </a:p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- liczba autorów artykułu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pochodzących z tego samego podmiotu</a:t>
                      </a:r>
                    </a:p>
                    <a:p>
                      <a:pPr algn="just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– liczba wszystkich autorów artykułu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164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Punktacja artykułów </a:t>
            </a:r>
            <a:r>
              <a:rPr lang="pl-PL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wieloautorskich</a:t>
            </a:r>
            <a:endParaRPr lang="pl-PL" sz="32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16746015"/>
              </p:ext>
            </p:extLst>
          </p:nvPr>
        </p:nvGraphicFramePr>
        <p:xfrm>
          <a:off x="1484313" y="2071172"/>
          <a:ext cx="1001871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4678"/>
                <a:gridCol w="2504678"/>
                <a:gridCol w="2504678"/>
                <a:gridCol w="2504678"/>
              </a:tblGrid>
              <a:tr h="908892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Rodzaj publikacji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120" marR="8712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Czasopismo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120" marR="871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Przeliczeniowa wartość punktowa publikacji </a:t>
                      </a:r>
                      <a:r>
                        <a:rPr lang="pl-PL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wieloautorskiej</a:t>
                      </a:r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 marL="87120" marR="87120"/>
                </a:tc>
                <a:tc>
                  <a:txBody>
                    <a:bodyPr/>
                    <a:lstStyle/>
                    <a:p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120" marR="87120"/>
                </a:tc>
              </a:tr>
              <a:tr h="172689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Artykuł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naukowy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120" marR="8712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Czasopismo z listy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liczbie punktów 20</a:t>
                      </a:r>
                    </a:p>
                  </a:txBody>
                  <a:tcPr marL="87120" marR="8712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k/m, ale nie mniej niż 10% punktów przyznawanych za autorstwo</a:t>
                      </a:r>
                    </a:p>
                  </a:txBody>
                  <a:tcPr marL="87120" marR="8712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Gdzie:</a:t>
                      </a:r>
                    </a:p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- liczba autorów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pochodzących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 samego podmiotu</a:t>
                      </a:r>
                    </a:p>
                    <a:p>
                      <a:pPr algn="just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– liczba wszystkich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autorów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120" marR="87120"/>
                </a:tc>
              </a:tr>
              <a:tr h="172689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Artykuł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naukowy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120" marR="8712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Spoza listy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(czyli przy jednym autorze punktowanych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 5 pkt)</a:t>
                      </a:r>
                    </a:p>
                  </a:txBody>
                  <a:tcPr marL="87120" marR="8712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k/m, ale nie mniej niż 10% punktów przyznawanych za autorstwo</a:t>
                      </a:r>
                    </a:p>
                  </a:txBody>
                  <a:tcPr marL="87120" marR="8712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Gdzie:</a:t>
                      </a:r>
                    </a:p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- liczba autorów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pochodzących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 samego podmiotu</a:t>
                      </a:r>
                    </a:p>
                    <a:p>
                      <a:pPr algn="just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– liczba wszystkich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autorów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120" marR="871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58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PUNKTACJA MONOGRAFII NAUKOWEJ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298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595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Monografia naukowa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838200" y="1222872"/>
            <a:ext cx="10515600" cy="538724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Przez „monografię naukową” należy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rozumieć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recenzowaną publikację książkową, przedstawiającą określone zagadnienie w sposób oryginalny i twórczy, opatrzoną bibliografią, przypisami lub innym właściwym dla danej dyscypliny naukowej aparatem naukowym. </a:t>
            </a: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Monografią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też recenzowany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opatrzony bibliografią, przypisami lub innym właściwym dla danej dyscypliny naukowej aparatem naukowym przekład na język polski dzieła istotnego dla nauki lub kultury lub przekład takiego dzieła wydanego w języku polskim na inny język nowożytny. </a:t>
            </a: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monografie naukowe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będą uznawane również recenzowane i opatrzone właściwym aparatem naukowym edycje naukowe tekstów źródłowych. </a:t>
            </a:r>
          </a:p>
        </p:txBody>
      </p:sp>
    </p:spTree>
    <p:extLst>
      <p:ext uri="{BB962C8B-B14F-4D97-AF65-F5344CB8AC3E}">
        <p14:creationId xmlns:p14="http://schemas.microsoft.com/office/powerpoint/2010/main" val="331484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012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Punktacja za monografię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32763780"/>
              </p:ext>
            </p:extLst>
          </p:nvPr>
        </p:nvGraphicFramePr>
        <p:xfrm>
          <a:off x="649996" y="815249"/>
          <a:ext cx="10703804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5951"/>
                <a:gridCol w="2675951"/>
                <a:gridCol w="2675951"/>
                <a:gridCol w="2675951"/>
              </a:tblGrid>
              <a:tr h="905449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Rodzaj monografii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Całkowita wartość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publikacji za autorstwo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Przeliczeniowa wartość punktowa publikacji </a:t>
                      </a:r>
                      <a:r>
                        <a:rPr lang="pl-PL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wieloautorskiej</a:t>
                      </a:r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4871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Monografia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 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wydawnictwa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 poziomu II </a:t>
                      </a:r>
                      <a:r>
                        <a:rPr lang="pl-PL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pkt</a:t>
                      </a:r>
                    </a:p>
                    <a:p>
                      <a:pPr algn="just"/>
                      <a:endParaRPr lang="pl-PL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pl-PL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(200 pkt na liście ministerialnej; wartość punktów jest podniesiona w monografiach należących do dziedziny nauk humanistycznych, nauk społecznych i nauk teologicznych)</a:t>
                      </a:r>
                      <a:endPara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pkt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Niezależnie od liczby autorów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2035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Monografia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wydawnictwa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poziomu I </a:t>
                      </a:r>
                      <a:r>
                        <a:rPr lang="pl-PL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pkt</a:t>
                      </a:r>
                    </a:p>
                    <a:p>
                      <a:pPr algn="just"/>
                      <a:endParaRPr lang="pl-PL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pl-PL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(80 pkt na liście ministerialnej;</a:t>
                      </a:r>
                    </a:p>
                    <a:p>
                      <a:pPr algn="just"/>
                      <a:r>
                        <a:rPr lang="pl-PL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wartość punktów jest podniesiona w monografiach należących do dziedziny nauk humanistycznych, nauk społecznych i nauk teologicznych)</a:t>
                      </a:r>
                      <a:endPara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√k/m, ale nie mniej niż 10% punktów przyznawanych za autorstwo </a:t>
                      </a:r>
                    </a:p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Gdzie:</a:t>
                      </a:r>
                    </a:p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- liczba autorów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pochodzących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 samego podmiotu</a:t>
                      </a:r>
                    </a:p>
                    <a:p>
                      <a:pPr algn="just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– liczba wszystkich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autorów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20353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Monografia z wydawnictwa spoza wykazu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pkt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k/m, ale nie mniej niż 10% punktów przyznawanych za autorstwo </a:t>
                      </a:r>
                    </a:p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Gdzie:</a:t>
                      </a:r>
                    </a:p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- liczba autorów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pochodzących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 samego podmiotu</a:t>
                      </a:r>
                    </a:p>
                    <a:p>
                      <a:pPr algn="just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– liczba wszystkich 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autorów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34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Uwagi szczegółowe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wartość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punktowa monografii będącej przekładem na język polski dzieła istotnego dla nauki lub kultury lub przekładem takiego dzieła wydanego w języku polskim na inny język nowożytny, monografii będącej edycją naukową tekstów źródłowych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wykazu czasopism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MniSW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wynosi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25% punktów wymienionych w powyższych zestawieniach tabelarycznych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2020 r. monografia opublikowana w wydawnictwie wydziałowym nieujętym w wykazie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MNiSW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gdy wydawnictwo uczelniane jest ujęte w wykazie ministerialnym otrzyma 100 pkt.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21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REDAKCJA MONOGORAFII NAUKOWEJ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292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477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Punktacja redakcji monografii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1221625"/>
              </p:ext>
            </p:extLst>
          </p:nvPr>
        </p:nvGraphicFramePr>
        <p:xfrm>
          <a:off x="838199" y="1046601"/>
          <a:ext cx="10784595" cy="5255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6149"/>
                <a:gridCol w="2726278"/>
                <a:gridCol w="2666019"/>
                <a:gridCol w="2696149"/>
              </a:tblGrid>
              <a:tr h="803887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Rodzaj monografii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Całkowita wartość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publikacji za autorstwo</a:t>
                      </a:r>
                    </a:p>
                    <a:p>
                      <a:pPr algn="just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autor)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Przeliczeniowa wartość punktowa publikacji </a:t>
                      </a:r>
                      <a:r>
                        <a:rPr lang="pl-PL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wieloautorskiej</a:t>
                      </a:r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38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Redakcja w wydawnictwie z poziomu II wykazu </a:t>
                      </a:r>
                      <a:r>
                        <a:rPr lang="pl-PL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pkt</a:t>
                      </a:r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pkt</a:t>
                      </a:r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Niezależnie</a:t>
                      </a:r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od liczby autorów</a:t>
                      </a:r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685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wydawnictwie</a:t>
                      </a:r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 poziomu I wykazu </a:t>
                      </a:r>
                      <a:r>
                        <a:rPr lang="pl-PL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pkt</a:t>
                      </a:r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√k/m, ale nie mniej niż 10% punktów przyznawanych za autorstwo</a:t>
                      </a:r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Gdzie:</a:t>
                      </a:r>
                    </a:p>
                    <a:p>
                      <a:pPr algn="just"/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- liczba autorów </a:t>
                      </a:r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pochodzących </a:t>
                      </a:r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 samego podmiotu</a:t>
                      </a:r>
                    </a:p>
                    <a:p>
                      <a:pPr algn="just"/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– liczba wszystkich </a:t>
                      </a:r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autorów</a:t>
                      </a:r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6855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wydawnictwie spoza wykazu </a:t>
                      </a:r>
                      <a:r>
                        <a:rPr lang="pl-PL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pkt</a:t>
                      </a:r>
                      <a:endParaRPr lang="pl-PL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√k/m, ale nie mniej niż 10% punktów przyznawanych za autorstwo</a:t>
                      </a:r>
                    </a:p>
                    <a:p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Gdzie:</a:t>
                      </a:r>
                    </a:p>
                    <a:p>
                      <a:pPr algn="just"/>
                      <a:r>
                        <a:rPr lang="pl-PL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- liczba autorów </a:t>
                      </a:r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pochodzących </a:t>
                      </a:r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 samego podmiotu</a:t>
                      </a:r>
                    </a:p>
                    <a:p>
                      <a:pPr algn="just"/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– liczba wszystkich </a:t>
                      </a:r>
                      <a:r>
                        <a:rPr lang="pl-PL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autorów</a:t>
                      </a:r>
                      <a:endParaRPr lang="pl-PL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66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27104" y="450085"/>
            <a:ext cx="9381780" cy="132556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Prawne podstawy ewaluacji jakości działalności naukowej w latach 2017-2020</a:t>
            </a:r>
            <a:endParaRPr lang="pl-P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484310" y="1949987"/>
            <a:ext cx="10018713" cy="384121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pl-PL" dirty="0" smtClean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Ustawa z dnia 20 lipca 2018 r. Prawo o szkolnictwie wyższym i nauce</a:t>
            </a:r>
          </a:p>
          <a:p>
            <a:pPr algn="just">
              <a:lnSpc>
                <a:spcPct val="150000"/>
              </a:lnSpc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Ustawa z dnia3 lipca 2018 r.  Przepisy wprowadzające ustawę – Prawo o szkolnictwie wyższym i nauce</a:t>
            </a:r>
          </a:p>
          <a:p>
            <a:pPr algn="just">
              <a:lnSpc>
                <a:spcPct val="150000"/>
              </a:lnSpc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Rozporządzenie Ministra Nauki i Szkolnictwa Wyższego z dnia 22 lutego 2019 r. w sprawie ewaluacji jakości działalności naukowej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447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Rozdział w monografii naukowej</a:t>
            </a:r>
            <a:endParaRPr lang="pl-PL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12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734074"/>
              </p:ext>
            </p:extLst>
          </p:nvPr>
        </p:nvGraphicFramePr>
        <p:xfrm>
          <a:off x="760162" y="719666"/>
          <a:ext cx="10752464" cy="5630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116"/>
                <a:gridCol w="2688116"/>
                <a:gridCol w="2688116"/>
                <a:gridCol w="2688116"/>
              </a:tblGrid>
              <a:tr h="893223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Rodzaj monografii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Całkowita wartość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publikacji za autorstwo</a:t>
                      </a:r>
                    </a:p>
                    <a:p>
                      <a:pPr algn="just"/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autor)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Przeliczeniowa wartość punktowa publikacji </a:t>
                      </a:r>
                      <a:r>
                        <a:rPr lang="pl-PL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wieloautorskiej</a:t>
                      </a:r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9935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Rozdział w wydawnictwie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 poziomu II wykazu </a:t>
                      </a:r>
                      <a:r>
                        <a:rPr lang="pl-PL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pkt</a:t>
                      </a:r>
                    </a:p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pkt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Niezależnie od liczby autorów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54596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Rozdział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wydawnictwie z poziomu I wykazu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pkt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√k/m, ale nie mniej niż 10% punktów przyznawanych za autorstwo 	</a:t>
                      </a:r>
                    </a:p>
                    <a:p>
                      <a:pPr algn="just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Gdzie:</a:t>
                      </a:r>
                    </a:p>
                    <a:p>
                      <a:pPr algn="just"/>
                      <a:r>
                        <a:rPr lang="pl-PL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- liczba autorów </a:t>
                      </a:r>
                      <a:r>
                        <a:rPr lang="pl-PL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pochodzących </a:t>
                      </a:r>
                      <a:r>
                        <a:rPr lang="pl-PL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 samego podmiotu</a:t>
                      </a:r>
                    </a:p>
                    <a:p>
                      <a:pPr algn="just"/>
                      <a:r>
                        <a:rPr lang="pl-PL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– liczba wszystkich </a:t>
                      </a:r>
                      <a:r>
                        <a:rPr lang="pl-PL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autorów</a:t>
                      </a:r>
                      <a:endParaRPr lang="pl-PL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9006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Rozdział</a:t>
                      </a:r>
                      <a:r>
                        <a:rPr lang="pl-PL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</a:t>
                      </a:r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wydawnictwie spoza wykazu </a:t>
                      </a:r>
                      <a:r>
                        <a:rPr lang="pl-PL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MNiSW</a:t>
                      </a:r>
                      <a:endParaRPr lang="pl-PL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pkt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k/m, ale nie mniej niż 10% punktów przyznawanych za autorstwo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Gdzie:</a:t>
                      </a:r>
                    </a:p>
                    <a:p>
                      <a:pPr algn="just"/>
                      <a:r>
                        <a:rPr lang="pl-PL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- liczba autorów </a:t>
                      </a:r>
                      <a:r>
                        <a:rPr lang="pl-PL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pochodzących </a:t>
                      </a:r>
                      <a:r>
                        <a:rPr lang="pl-PL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tego samego podmiotu</a:t>
                      </a:r>
                    </a:p>
                    <a:p>
                      <a:pPr algn="just"/>
                      <a:r>
                        <a:rPr lang="pl-PL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– liczba wszystkich </a:t>
                      </a:r>
                      <a:r>
                        <a:rPr lang="pl-PL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autorów</a:t>
                      </a:r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61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WKŁAD PRACOWNIKA W EWALUACJĘ</a:t>
            </a:r>
            <a:endParaRPr lang="pl-PL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872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4528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INFORMACJE PODSTAWOWE</a:t>
            </a:r>
            <a:endParaRPr lang="pl-PL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838200" y="1266940"/>
            <a:ext cx="10515600" cy="4910023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najwyżej punktowane osiągnięcia z lat 2017-2020, z tym, że do oceny jest brane pod uwagę co najmniej jedno osiągnięcie z lat 2017-2018 (slot)</a:t>
            </a: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publikacji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wieloautorskich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wkład autora w ewaluację wynosi Pu=P/k</a:t>
            </a:r>
          </a:p>
          <a:p>
            <a:pPr marL="0" indent="0" algn="just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 – wartość jednostkowa</a:t>
            </a:r>
          </a:p>
          <a:p>
            <a:pPr marL="0" indent="0" algn="just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– wartość punktowa publikacji</a:t>
            </a:r>
          </a:p>
          <a:p>
            <a:pPr marL="0" indent="0" algn="just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– liczba współautorów, którzy upoważnili </a:t>
            </a:r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ewaluowany podmiot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wykazania publikacji naukowej jako osiągnięcia naukowego w danej </a:t>
            </a:r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dyscyplinie naukowej</a:t>
            </a:r>
            <a:endParaRPr lang="pl-PL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88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Limity 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ewaluacji są uwzględniane maksymalnie 2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sloty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publikacyjne związane z autorstwem monografii, redakcją naukową monografii lub autorstwem rozdziału w monografii, stanowiące efekt pracy każdego z naukowców. 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skali dyscypliny liczba możliwych do zgłoszenia do ewaluacji monografii lub redakcji monografii  wynosi 3*n*20%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70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3537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Podstawowe założenia ewaluacji jakości działalności naukowej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2269474" y="1421178"/>
            <a:ext cx="9084325" cy="510080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Ewaluacja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jakości działalności naukowej zastępuje dotychczasową parametryzację.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pl-PL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Ewaluacji podlega działalność naukowa w podmiocie traktowanym jako niepodzielna całość (w uczelni, a nie jak dotychczas na wydziałach).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Ewaluacja jest przeprowadzana </a:t>
            </a:r>
            <a:r>
              <a:rPr lang="pl-PL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dyscyplinach naukowych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lub 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artystycznych.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pl-PL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Ewaluacji są poddane jedynie osiągnięcia z lat 2017-2020, które zostały zamieszczone w PBN-</a:t>
            </a:r>
            <a:r>
              <a:rPr lang="pl-PL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pl-P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zintegrowanym z ORCID. Osiągnięć, których nie ma w systemie, nie uznaje się.</a:t>
            </a:r>
          </a:p>
          <a:p>
            <a:pPr marL="0" indent="0" algn="just">
              <a:buNone/>
            </a:pPr>
            <a:endParaRPr lang="pl-PL" sz="2600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83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8453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Obowiązki nauczyciela akademickiego związane z procesem ewaluacji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484310" y="1872867"/>
            <a:ext cx="10018713" cy="3918333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regularne uzupełnianie przez Pracownika publikacji w systemie PBN, która jest połączona z systemem ORCID</a:t>
            </a:r>
          </a:p>
          <a:p>
            <a:pPr algn="just">
              <a:lnSpc>
                <a:spcPct val="150000"/>
              </a:lnSpc>
            </a:pP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egularne zgłaszanie do osoby zajmującej się sprawozdawczością naukową w ramach dyscypliny: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projektów finansowanych w trybie konkursowym – przez instytucje zagraniczne, organizacje międzynarodowe, przez </a:t>
            </a:r>
            <a:r>
              <a:rPr lang="pl-PL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MNiSW</a:t>
            </a: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 ramach Narodowego Programu Rozwoju Humanistyki oraz przez NCN i </a:t>
            </a:r>
            <a:r>
              <a:rPr lang="pl-PL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NCBiR</a:t>
            </a: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informacji o komercjalizacji wyników badań naukowych lub prac rozwojowych,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usług badawczych świadczonych na zlecenie podmiotów nienależących do systemu szkolnictwa wyższego i nauki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897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Podstawowe kryterium ewaluacji jakości działalności naukowej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pl-PL" b="1" dirty="0" smtClean="0">
                <a:latin typeface="Book Antiqua" panose="02040602050305030304" pitchFamily="18" charset="0"/>
              </a:rPr>
              <a:t>POZIOM NAUKOWY LUB ARTYSTYCZNY PROWADZONEJ DZIAŁALNOŚCI</a:t>
            </a:r>
          </a:p>
          <a:p>
            <a:pPr marL="0" indent="0">
              <a:buNone/>
            </a:pPr>
            <a:endParaRPr lang="pl-PL" dirty="0">
              <a:latin typeface="Book Antiqua" panose="0204060205030503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ramach tego kryterium są brane pod uwagę osiągnięcia publikacyjne pracowników ewaluowanego podmiotu (artykuły naukowe i monografie naukowe – w tym również redakcja monografii) oraz udzielone podmiotowi patenty na wynalazki. </a:t>
            </a:r>
          </a:p>
        </p:txBody>
      </p:sp>
    </p:spTree>
    <p:extLst>
      <p:ext uri="{BB962C8B-B14F-4D97-AF65-F5344CB8AC3E}">
        <p14:creationId xmlns:p14="http://schemas.microsoft.com/office/powerpoint/2010/main" val="415109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8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Publikacje, które mogą być zaliczone do ewaluacji jakości działalności naukowej</a:t>
            </a:r>
            <a:endParaRPr lang="pl-PL" sz="28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183188" y="457201"/>
            <a:ext cx="6172200" cy="62190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l-PL" dirty="0" smtClean="0">
                <a:latin typeface="Book Antiqua" panose="02040602050305030304" pitchFamily="18" charset="0"/>
              </a:rPr>
              <a:t>opublikowane w czasopismach naukowych lub czasopism </a:t>
            </a:r>
            <a:r>
              <a:rPr lang="pl-PL" dirty="0">
                <a:latin typeface="Book Antiqua" panose="02040602050305030304" pitchFamily="18" charset="0"/>
              </a:rPr>
              <a:t>naukowych oraz recenzowanych materiałów z konferencji międzynarodowych</a:t>
            </a:r>
          </a:p>
          <a:p>
            <a:pPr algn="just">
              <a:lnSpc>
                <a:spcPct val="150000"/>
              </a:lnSpc>
            </a:pPr>
            <a:endParaRPr lang="pl-PL" dirty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dirty="0">
                <a:latin typeface="Book Antiqua" panose="02040602050305030304" pitchFamily="18" charset="0"/>
              </a:rPr>
              <a:t>opublikowane w czasopismach naukowych niezamieszczonych w ministerialnym </a:t>
            </a:r>
            <a:r>
              <a:rPr lang="pl-PL" dirty="0" smtClean="0">
                <a:latin typeface="Book Antiqua" panose="02040602050305030304" pitchFamily="18" charset="0"/>
              </a:rPr>
              <a:t>wykazie recenzowanych materiałach z konferencji międzynarodowych, zamieszczone w ministerialnym wykazie</a:t>
            </a:r>
            <a:endParaRPr lang="pl-PL" dirty="0">
              <a:latin typeface="Book Antiqua" panose="02040602050305030304" pitchFamily="18" charset="0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  <a:p>
            <a:endParaRPr lang="pl-PL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l-PL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24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artykuły naukowe</a:t>
            </a:r>
            <a:endParaRPr lang="pl-PL" sz="2400" b="1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5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8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Publikacje, które mogą być zaliczone do ewaluacji jakości działalności naukowej</a:t>
            </a:r>
            <a:endParaRPr lang="pl-PL" sz="28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 algn="just"/>
            <a:r>
              <a:rPr lang="pl-PL" dirty="0" smtClean="0">
                <a:latin typeface="Book Antiqua" panose="02040602050305030304" pitchFamily="18" charset="0"/>
              </a:rPr>
              <a:t>wydane </a:t>
            </a:r>
            <a:r>
              <a:rPr lang="pl-PL" dirty="0">
                <a:latin typeface="Book Antiqua" panose="02040602050305030304" pitchFamily="18" charset="0"/>
              </a:rPr>
              <a:t>przez wydawnictwa zamieszczone w ministerialnym wykazie wydawnictw publikujących recenzowane monografie </a:t>
            </a:r>
            <a:r>
              <a:rPr lang="pl-PL" dirty="0" smtClean="0">
                <a:latin typeface="Book Antiqua" panose="02040602050305030304" pitchFamily="18" charset="0"/>
              </a:rPr>
              <a:t>naukowe</a:t>
            </a:r>
          </a:p>
          <a:p>
            <a:pPr algn="just"/>
            <a:endParaRPr lang="pl-PL" dirty="0">
              <a:latin typeface="Book Antiqua" panose="02040602050305030304" pitchFamily="18" charset="0"/>
            </a:endParaRPr>
          </a:p>
          <a:p>
            <a:pPr algn="just"/>
            <a:r>
              <a:rPr lang="pl-PL" dirty="0" smtClean="0">
                <a:latin typeface="Book Antiqua" panose="02040602050305030304" pitchFamily="18" charset="0"/>
              </a:rPr>
              <a:t>wydane </a:t>
            </a:r>
            <a:r>
              <a:rPr lang="pl-PL" dirty="0">
                <a:latin typeface="Book Antiqua" panose="02040602050305030304" pitchFamily="18" charset="0"/>
              </a:rPr>
              <a:t>przez wydawnictwa niezamieszczone w ministerialnym wykazie wydawnictw; </a:t>
            </a:r>
          </a:p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  <a:p>
            <a:pPr algn="just"/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cap="sm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20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Monografie naukowe</a:t>
            </a:r>
          </a:p>
          <a:p>
            <a:pPr algn="just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91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8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Publikacje, które mogą być zaliczone do ewaluacji jakości działalności naukowej</a:t>
            </a:r>
            <a:endParaRPr lang="pl-PL" sz="28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pPr algn="just">
              <a:lnSpc>
                <a:spcPct val="150000"/>
              </a:lnSpc>
            </a:pPr>
            <a:r>
              <a:rPr lang="pl-PL" dirty="0" smtClean="0">
                <a:latin typeface="Book Antiqua" panose="02040602050305030304" pitchFamily="18" charset="0"/>
              </a:rPr>
              <a:t>wydanych </a:t>
            </a:r>
            <a:r>
              <a:rPr lang="pl-PL" dirty="0">
                <a:latin typeface="Book Antiqua" panose="02040602050305030304" pitchFamily="18" charset="0"/>
              </a:rPr>
              <a:t>przez wydawnictwa zamieszczone w </a:t>
            </a:r>
            <a:r>
              <a:rPr lang="pl-PL" dirty="0" smtClean="0">
                <a:latin typeface="Book Antiqua" panose="02040602050305030304" pitchFamily="18" charset="0"/>
              </a:rPr>
              <a:t>wykazie wydawnictw </a:t>
            </a:r>
            <a:r>
              <a:rPr lang="pl-PL" dirty="0" err="1" smtClean="0">
                <a:latin typeface="Book Antiqua" panose="02040602050305030304" pitchFamily="18" charset="0"/>
              </a:rPr>
              <a:t>MNiSW</a:t>
            </a:r>
            <a:endParaRPr lang="pl-PL" dirty="0" smtClean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</a:pPr>
            <a:endParaRPr lang="pl-PL" dirty="0" smtClean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dirty="0" smtClean="0">
                <a:latin typeface="Book Antiqua" panose="02040602050305030304" pitchFamily="18" charset="0"/>
              </a:rPr>
              <a:t>wydanych </a:t>
            </a:r>
            <a:r>
              <a:rPr lang="pl-PL" dirty="0">
                <a:latin typeface="Book Antiqua" panose="02040602050305030304" pitchFamily="18" charset="0"/>
              </a:rPr>
              <a:t>przez wydawnictwa niezamieszczone w </a:t>
            </a:r>
            <a:r>
              <a:rPr lang="pl-PL" dirty="0" smtClean="0">
                <a:latin typeface="Book Antiqua" panose="02040602050305030304" pitchFamily="18" charset="0"/>
              </a:rPr>
              <a:t>wykazie wydawnictw </a:t>
            </a:r>
            <a:r>
              <a:rPr lang="pl-PL" dirty="0" err="1" smtClean="0">
                <a:latin typeface="Book Antiqua" panose="02040602050305030304" pitchFamily="18" charset="0"/>
              </a:rPr>
              <a:t>MNiSW</a:t>
            </a:r>
            <a:endParaRPr lang="pl-PL" dirty="0">
              <a:latin typeface="Book Antiqua" panose="02040602050305030304" pitchFamily="18" charset="0"/>
            </a:endParaRPr>
          </a:p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dirty="0" smtClean="0">
              <a:latin typeface="Book Antiqua" panose="02040602050305030304" pitchFamily="18" charset="0"/>
            </a:endParaRPr>
          </a:p>
          <a:p>
            <a:endParaRPr lang="pl-PL" dirty="0" smtClean="0">
              <a:latin typeface="Book Antiqua" panose="02040602050305030304" pitchFamily="18" charset="0"/>
            </a:endParaRPr>
          </a:p>
          <a:p>
            <a:endParaRPr lang="pl-PL" dirty="0">
              <a:latin typeface="Book Antiqua" panose="02040602050305030304" pitchFamily="18" charset="0"/>
            </a:endParaRPr>
          </a:p>
          <a:p>
            <a:endParaRPr lang="pl-PL" dirty="0" smtClean="0">
              <a:latin typeface="Book Antiqua" panose="02040602050305030304" pitchFamily="18" charset="0"/>
            </a:endParaRPr>
          </a:p>
          <a:p>
            <a:pPr algn="ctr"/>
            <a:r>
              <a:rPr lang="pl-PL" sz="20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Rozdziały </a:t>
            </a:r>
          </a:p>
          <a:p>
            <a:pPr algn="ctr"/>
            <a:r>
              <a:rPr lang="pl-PL" sz="20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monografiach naukowych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881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8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Publikacje, które mogą być zaliczone do ewaluacji jakości działalności naukowej</a:t>
            </a:r>
            <a:endParaRPr lang="pl-PL" sz="28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 algn="just">
              <a:lnSpc>
                <a:spcPct val="160000"/>
              </a:lnSpc>
            </a:pPr>
            <a:r>
              <a:rPr lang="pl-PL" dirty="0" smtClean="0">
                <a:latin typeface="Book Antiqua" panose="02040602050305030304" pitchFamily="18" charset="0"/>
              </a:rPr>
              <a:t>monografii </a:t>
            </a:r>
            <a:r>
              <a:rPr lang="pl-PL" dirty="0">
                <a:latin typeface="Book Antiqua" panose="02040602050305030304" pitchFamily="18" charset="0"/>
              </a:rPr>
              <a:t>naukowych wydanych przez wydawnictwa zamieszczone w ministerialnym wykazie </a:t>
            </a:r>
            <a:r>
              <a:rPr lang="pl-PL" dirty="0" smtClean="0">
                <a:latin typeface="Book Antiqua" panose="02040602050305030304" pitchFamily="18" charset="0"/>
              </a:rPr>
              <a:t>wydawnictw</a:t>
            </a:r>
            <a:endParaRPr lang="pl-PL" dirty="0">
              <a:latin typeface="Book Antiqua" panose="02040602050305030304" pitchFamily="18" charset="0"/>
            </a:endParaRPr>
          </a:p>
          <a:p>
            <a:pPr algn="just">
              <a:lnSpc>
                <a:spcPct val="160000"/>
              </a:lnSpc>
            </a:pPr>
            <a:endParaRPr lang="pl-PL" dirty="0">
              <a:latin typeface="Book Antiqua" panose="02040602050305030304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pl-PL" dirty="0" smtClean="0">
                <a:latin typeface="Book Antiqua" panose="02040602050305030304" pitchFamily="18" charset="0"/>
              </a:rPr>
              <a:t>monografii </a:t>
            </a:r>
            <a:r>
              <a:rPr lang="pl-PL" dirty="0">
                <a:latin typeface="Book Antiqua" panose="02040602050305030304" pitchFamily="18" charset="0"/>
              </a:rPr>
              <a:t>naukowych wydanych przez wydawnictwa niezamieszczone w ministerialnym wykazie </a:t>
            </a:r>
            <a:r>
              <a:rPr lang="pl-PL" dirty="0" smtClean="0">
                <a:latin typeface="Book Antiqua" panose="02040602050305030304" pitchFamily="18" charset="0"/>
              </a:rPr>
              <a:t>wydawnictw</a:t>
            </a:r>
            <a:endParaRPr lang="pl-PL" dirty="0">
              <a:latin typeface="Book Antiqua" panose="02040602050305030304" pitchFamily="18" charset="0"/>
            </a:endParaRPr>
          </a:p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>
              <a:latin typeface="Book Antiqua" panose="02040602050305030304" pitchFamily="18" charset="0"/>
            </a:endParaRPr>
          </a:p>
          <a:p>
            <a:endParaRPr lang="pl-PL" dirty="0" smtClean="0">
              <a:latin typeface="Book Antiqua" panose="02040602050305030304" pitchFamily="18" charset="0"/>
            </a:endParaRPr>
          </a:p>
          <a:p>
            <a:endParaRPr lang="pl-PL" dirty="0">
              <a:latin typeface="Book Antiqua" panose="02040602050305030304" pitchFamily="18" charset="0"/>
            </a:endParaRPr>
          </a:p>
          <a:p>
            <a:endParaRPr lang="pl-PL" dirty="0" smtClean="0">
              <a:latin typeface="Book Antiqua" panose="02040602050305030304" pitchFamily="18" charset="0"/>
            </a:endParaRPr>
          </a:p>
          <a:p>
            <a:pPr algn="ctr"/>
            <a:r>
              <a:rPr lang="pl-PL" sz="24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redakcja naukowa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153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opla">
  <a:themeElements>
    <a:clrScheme name="Krop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Krop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op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TM04033925[[fn=Kropla]]</Template>
  <TotalTime>215</TotalTime>
  <Words>1323</Words>
  <Application>Microsoft Office PowerPoint</Application>
  <PresentationFormat>Panoramiczny</PresentationFormat>
  <Paragraphs>207</Paragraphs>
  <Slides>24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30" baseType="lpstr">
      <vt:lpstr>Arial</vt:lpstr>
      <vt:lpstr>Book Antiqua</vt:lpstr>
      <vt:lpstr>Calibri</vt:lpstr>
      <vt:lpstr>Times New Roman</vt:lpstr>
      <vt:lpstr>Tw Cen MT</vt:lpstr>
      <vt:lpstr>Kropla</vt:lpstr>
      <vt:lpstr>Polityka publikowania osiągnięć naukowych</vt:lpstr>
      <vt:lpstr>Prawne podstawy ewaluacji jakości działalności naukowej w latach 2017-2020</vt:lpstr>
      <vt:lpstr>Podstawowe założenia ewaluacji jakości działalności naukowej</vt:lpstr>
      <vt:lpstr>Obowiązki nauczyciela akademickiego związane z procesem ewaluacji</vt:lpstr>
      <vt:lpstr>Podstawowe kryterium ewaluacji jakości działalności naukowej</vt:lpstr>
      <vt:lpstr>Publikacje, które mogą być zaliczone do ewaluacji jakości działalności naukowej</vt:lpstr>
      <vt:lpstr>Publikacje, które mogą być zaliczone do ewaluacji jakości działalności naukowej</vt:lpstr>
      <vt:lpstr>Publikacje, które mogą być zaliczone do ewaluacji jakości działalności naukowej</vt:lpstr>
      <vt:lpstr>Publikacje, które mogą być zaliczone do ewaluacji jakości działalności naukowej</vt:lpstr>
      <vt:lpstr>PUNKTACJA ARTYKUŁU W CZASOPIŚMIE</vt:lpstr>
      <vt:lpstr>Prezentacja programu PowerPoint</vt:lpstr>
      <vt:lpstr>Punktacja artykułów wieloautorskich</vt:lpstr>
      <vt:lpstr>Punktacja artykułów wieloautorskich</vt:lpstr>
      <vt:lpstr>PUNKTACJA MONOGRAFII NAUKOWEJ</vt:lpstr>
      <vt:lpstr>Monografia naukowa</vt:lpstr>
      <vt:lpstr>Punktacja za monografię</vt:lpstr>
      <vt:lpstr>Uwagi szczegółowe</vt:lpstr>
      <vt:lpstr>REDAKCJA MONOGORAFII NAUKOWEJ</vt:lpstr>
      <vt:lpstr>Punktacja redakcji monografii</vt:lpstr>
      <vt:lpstr>Rozdział w monografii naukowej</vt:lpstr>
      <vt:lpstr>Prezentacja programu PowerPoint</vt:lpstr>
      <vt:lpstr>WKŁAD PRACOWNIKA W EWALUACJĘ</vt:lpstr>
      <vt:lpstr>INFORMACJE PODSTAWOWE</vt:lpstr>
      <vt:lpstr>Limity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Polityka publikacji</dc:title>
  <dc:creator>user</dc:creator>
  <cp:lastModifiedBy>user</cp:lastModifiedBy>
  <cp:revision>34</cp:revision>
  <dcterms:created xsi:type="dcterms:W3CDTF">2019-05-14T05:18:33Z</dcterms:created>
  <dcterms:modified xsi:type="dcterms:W3CDTF">2019-05-22T09:25:22Z</dcterms:modified>
</cp:coreProperties>
</file>